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16"/>
  </p:notesMasterIdLst>
  <p:sldIdLst>
    <p:sldId id="256" r:id="rId2"/>
    <p:sldId id="258" r:id="rId3"/>
    <p:sldId id="257" r:id="rId4"/>
    <p:sldId id="262" r:id="rId5"/>
    <p:sldId id="259" r:id="rId6"/>
    <p:sldId id="260" r:id="rId7"/>
    <p:sldId id="261" r:id="rId8"/>
    <p:sldId id="270" r:id="rId9"/>
    <p:sldId id="271" r:id="rId10"/>
    <p:sldId id="272" r:id="rId11"/>
    <p:sldId id="273" r:id="rId12"/>
    <p:sldId id="274" r:id="rId13"/>
    <p:sldId id="269" r:id="rId14"/>
    <p:sldId id="268" r:id="rId15"/>
  </p:sldIdLst>
  <p:sldSz cx="9144000" cy="6858000" type="screen4x3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0" autoAdjust="0"/>
    <p:restoredTop sz="94629" autoAdjust="0"/>
  </p:normalViewPr>
  <p:slideViewPr>
    <p:cSldViewPr>
      <p:cViewPr varScale="1">
        <p:scale>
          <a:sx n="153" d="100"/>
          <a:sy n="153" d="100"/>
        </p:scale>
        <p:origin x="1872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tiff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952E4-8D9D-49BE-8DE3-7532487EF9BA}" type="datetimeFigureOut">
              <a:rPr lang="ru-RU" smtClean="0"/>
              <a:t>03.06.2020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F2E69-A8A2-4A70-89DE-4603196F9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633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F2E69-A8A2-4A70-89DE-4603196F9F6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2830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A0BB25-6DFC-5F44-B629-9E117766AB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5B339D-4E1D-B84F-96B1-7ED3A17BBE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1F4993-61B5-F543-A120-9CB2B39C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A7169C-8E7B-534F-943B-F014F0686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584944-2C97-FC4C-9EA9-1713C1C1E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0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DBF609-57E5-204A-914B-02467C8E6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6D64630-677A-0040-BFAF-B2BC492C5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3A33FA-E1F2-BE4D-8FE4-C43430CCA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5710FF-83CA-0C43-A98D-AF8766C46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1F8287-8B67-164D-849E-1B732C41F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772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7CE4478-78B1-2943-B5B7-846EE682D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6C553F2-F255-C64D-8EE3-2884859DC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FED263-D9DA-DA49-AC05-73B41B161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E7CDAF-33D4-AF41-852B-D45635008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814A3D-FE47-D646-8320-D77FC3FCB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496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1065F6-303C-C346-BE66-79A24A5B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CDBDE9-21BE-C646-873B-2F34DD466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9CBFFE-147A-D841-8F3D-C2EAFB358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8006C4-905D-5C41-A41C-7E2EA645D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B2CEEA-73CF-6F4B-8B65-383A7F2F3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4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A84F97-5826-FF4B-B2F1-098CC31B9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6C4C36-71CE-0D47-8D69-811073D34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F2E8F6-48EB-5148-BCE4-24C99B17F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81371F-DB47-1549-8895-04BDD259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0D5BE9-CF4D-7844-8FA2-FE5676B3C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105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8A6F2-0874-C943-B705-3905D04DA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C31DC4-19D4-714F-B238-4FC51CFFB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6FEC5E-454C-4D44-AF0D-EC8E2500E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C522F2-3081-1643-BF01-A8B64CBF7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BAD008-2FEF-D546-BB8E-9B2EB76F5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5CA5CE-C3F5-024B-BC93-579ECF1DD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53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BC321E-CC57-CC47-AEE9-6C8273A5D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E6B19B-E41C-1C4A-87EE-1A468F677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32104B9-0D8F-FF48-83E5-A3DC2D44C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FECE0D2-6A0E-574E-BAFE-E332D5132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674C2A2-A85E-A947-AD65-8CCE6DAE1C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3C193C3-19E2-B145-9822-0FC3768EE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AB813B6-1500-2E47-9347-DAD1302EE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31D46E8-97E9-6B40-8DC3-A65006300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5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E97DBE-4F97-3345-AD6F-4D61007E1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6D58CAF-5920-7C4A-9822-48492BBF1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EDC34E-F7C2-624A-8EFF-BE77F6EA4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6DDA62-F786-C748-8F98-B4A92E297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84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1C96EF1-FC4A-124B-BA99-AE5941AAE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10A4678-2658-8843-ACFC-0F77E5418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5037C16-75AE-6B48-9AE0-0A469DC6F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58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524F3-7E67-F742-A6FC-5E3F95623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65A5F0-FDC9-4D46-BBE9-24894723D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76C311-D39D-BC4F-9257-6F5A8EC27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D423D90-078F-9845-BB99-B886752AC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2959FD-092E-E84B-9A47-36BD11310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4C0FC0-5EAD-764D-850B-76ABC94F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1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228E7C-C3F9-B94E-BCC9-CF1E29F9D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C688AE-D97A-BE48-A758-E070E4CD0C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D8C9A77-F86C-F24F-A7AA-BDC6BF889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911DFF-25A8-4B4C-ADFC-461F9ABF2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548439F-70A7-F04F-9ABE-4C45CD16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91FFEAD-4DBF-3444-B22D-BE0909B8C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56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4CF54C-01E7-2040-A934-DA8819947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D9C5556-914B-794B-9B11-6E7B867CB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F56599-A6AE-A84C-B18C-A018650D7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F463A-BC7C-46EE-9F1E-7F377CCA4891}" type="datetimeFigureOut">
              <a:rPr lang="en-US" smtClean="0"/>
              <a:pPr/>
              <a:t>6/3/20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01A321-B44A-EB43-BD98-F6C08675D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84435F-B18D-3746-9FB2-6FF46439EC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031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76" y="1531694"/>
            <a:ext cx="8930648" cy="2811705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Программное средство под операционную систему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Android </a:t>
            </a:r>
            <a:r>
              <a:rPr lang="ru-RU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для отслеживания данных о состоянии здоровья больных сахарным диабетом людей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169924" y="5577164"/>
            <a:ext cx="5867400" cy="762000"/>
          </a:xfrm>
        </p:spPr>
        <p:txBody>
          <a:bodyPr>
            <a:noAutofit/>
          </a:bodyPr>
          <a:lstStyle/>
          <a:p>
            <a:pPr algn="r">
              <a:spcBef>
                <a:spcPct val="50000"/>
              </a:spcBef>
            </a:pPr>
            <a:r>
              <a:rPr lang="ru-RU" i="1" dirty="0">
                <a:latin typeface="ISOCPEUR" panose="020B0604020202020204" pitchFamily="34" charset="0"/>
                <a:cs typeface="Times New Roman" panose="02020603050405020304" pitchFamily="18" charset="0"/>
              </a:rPr>
              <a:t>Руководитель – магистр технических наук,  ассистент кафедры ПИКС КАЗЮЧИЦ Владислав Олегович</a:t>
            </a:r>
          </a:p>
        </p:txBody>
      </p:sp>
      <p:pic>
        <p:nvPicPr>
          <p:cNvPr id="1026" name="Picture 2" descr="C:\Users\nosense\Downloads\images.jpg"/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3169924" y="5177054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i="1" dirty="0">
                <a:latin typeface="ISOCPEUR" panose="020B0604020202020204" pitchFamily="34" charset="0"/>
                <a:cs typeface="Times New Roman" panose="02020603050405020304" pitchFamily="18" charset="0"/>
              </a:rPr>
              <a:t>Студент группы 613802 ЛЁЛЯ Павел Алексеевич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633916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>
                <a:latin typeface="ISOCPEUR" panose="020B0604020202020204" pitchFamily="34" charset="0"/>
                <a:cs typeface="Times New Roman" panose="02020603050405020304" pitchFamily="18" charset="0"/>
              </a:rPr>
              <a:t>Минск 2020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АРХИТЕКТУРА ПРОГРАММНОГО СРЕДСТВА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35188B-55FF-B040-8B98-701009602594}"/>
              </a:ext>
            </a:extLst>
          </p:cNvPr>
          <p:cNvSpPr txBox="1"/>
          <p:nvPr/>
        </p:nvSpPr>
        <p:spPr>
          <a:xfrm>
            <a:off x="454170" y="2362200"/>
            <a:ext cx="6327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i="1" dirty="0">
                <a:latin typeface="ISOCPEUR" panose="020B0604020202020204" pitchFamily="34" charset="0"/>
              </a:rPr>
              <a:t>Основа всего программного средства – </a:t>
            </a:r>
            <a:r>
              <a:rPr lang="en-US" sz="2400" i="1" dirty="0">
                <a:latin typeface="ISOCPEUR" panose="020B0604020202020204" pitchFamily="34" charset="0"/>
              </a:rPr>
              <a:t>Activity</a:t>
            </a:r>
            <a:endParaRPr lang="ru-BY" sz="2400" i="1" dirty="0">
              <a:latin typeface="ISOCPEUR" panose="020B0604020202020204" pitchFamily="34" charset="0"/>
            </a:endParaRPr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7E66C097-6AE5-BF47-95CD-5C157F30E9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689" y="3135149"/>
            <a:ext cx="7363971" cy="32034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8844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ИНФОРМАЦИОННАЯ МОДЕЛЬ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ПРОГРАММНОГО СРЕДСТВА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CEBE1B-2BA3-EE46-83D7-6A57DACBA8EF}"/>
              </a:ext>
            </a:extLst>
          </p:cNvPr>
          <p:cNvSpPr txBox="1"/>
          <p:nvPr/>
        </p:nvSpPr>
        <p:spPr>
          <a:xfrm>
            <a:off x="497105" y="2510135"/>
            <a:ext cx="4701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BY" sz="2400" i="1" dirty="0">
                <a:latin typeface="ISOCPEUR" panose="020B0604020202020204" pitchFamily="34" charset="0"/>
              </a:rPr>
              <a:t>СУБД для базы данных</a:t>
            </a:r>
            <a:r>
              <a:rPr lang="en-US" sz="2400" i="1" dirty="0">
                <a:latin typeface="ISOCPEUR" panose="020B0604020202020204" pitchFamily="34" charset="0"/>
              </a:rPr>
              <a:t>:</a:t>
            </a:r>
            <a:r>
              <a:rPr lang="ru-BY" sz="2400" i="1" dirty="0">
                <a:latin typeface="ISOCPEUR" panose="020B0604020202020204" pitchFamily="34" charset="0"/>
              </a:rPr>
              <a:t> </a:t>
            </a:r>
            <a:r>
              <a:rPr lang="en-US" sz="2400" b="1" i="1" dirty="0">
                <a:latin typeface="ISOCPEUR" panose="020B0604020202020204" pitchFamily="34" charset="0"/>
              </a:rPr>
              <a:t>PostgreSQL.</a:t>
            </a:r>
            <a:endParaRPr lang="ru-BY" sz="2400" b="1" i="1" dirty="0">
              <a:latin typeface="ISOCPEUR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96D736E-DC08-BE4A-BBB0-663E840EC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037" y="3048000"/>
            <a:ext cx="6217925" cy="349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15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ПОЛЬЗОВАТЕЛЬСКИЙ ИНТЕРФЕЙС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ПРОГРАММНОГО СРЕДСТВА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26F26C-BE2F-904D-97CA-793C652E96BB}"/>
              </a:ext>
            </a:extLst>
          </p:cNvPr>
          <p:cNvSpPr txBox="1"/>
          <p:nvPr/>
        </p:nvSpPr>
        <p:spPr>
          <a:xfrm>
            <a:off x="381001" y="2521058"/>
            <a:ext cx="838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i="1" dirty="0">
                <a:latin typeface="ISOCPEUR" panose="020B0604020202020204" pitchFamily="34" charset="0"/>
              </a:rPr>
              <a:t>Интерфейс программного средства должен удовлетворять следующим требованиям: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должен быть интуитивно понятен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должен присутствовать непосредственный доступ к наиболее необходимым для пользователя функциям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цветовая гамма не должна раздражать глаз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максимальное использование свободного места, но не создавая эффекта </a:t>
            </a:r>
            <a:r>
              <a:rPr lang="ru-RU" sz="2400" i="1" dirty="0" err="1">
                <a:latin typeface="ISOCPEUR" panose="020B0604020202020204" pitchFamily="34" charset="0"/>
              </a:rPr>
              <a:t>нагромождеённости</a:t>
            </a:r>
            <a:r>
              <a:rPr lang="ru-RU" sz="2400" i="1" dirty="0">
                <a:latin typeface="ISOCPEUR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5727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nosense\Downloads\images.jpg">
            <a:extLst>
              <a:ext uri="{FF2B5EF4-FFF2-40B4-BE49-F238E27FC236}">
                <a16:creationId xmlns:a16="http://schemas.microsoft.com/office/drawing/2014/main" id="{AB59C088-7807-3545-BF4E-2941800D23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9209DF6-0E56-0045-8146-2726A854E0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414B9A-7B03-ED43-BAA2-60A116491A97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ЗАКЛЮЧЕНИЕ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733B48-2F71-A54B-AA85-D0FAB6DC3A94}"/>
              </a:ext>
            </a:extLst>
          </p:cNvPr>
          <p:cNvSpPr txBox="1"/>
          <p:nvPr/>
        </p:nvSpPr>
        <p:spPr>
          <a:xfrm>
            <a:off x="381001" y="2521058"/>
            <a:ext cx="8382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i="1" dirty="0">
                <a:latin typeface="ISOCPEUR" panose="020B0604020202020204" pitchFamily="34" charset="0"/>
              </a:rPr>
              <a:t>В результате дипломного проектирования было создано программное средство, позволяющее пользователю, имеющему заболевание сахарным диабетом, вести учет состояния своего здоровья. При разработке были учтены основные требования к его функциональности: 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авторизации в системе;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просмотра профиля пользователя;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внесения данных о потребленных пользователем калориях, уровне глюкозы в крови, времени физической активности;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устанавливать получение уведомлений с напоминанием о принятии лекарственных средств;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получения пользователем статистики своих данных;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реализация игровой логики и системы вознаграждения пользователя;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реализация чат-бота.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2721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СПАСИБО ЗА ВНИМАНИЕ</a:t>
            </a:r>
          </a:p>
        </p:txBody>
      </p:sp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003A6DFA-9C1A-9943-9C65-6FBFCF8726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A858F8-A326-AC48-A4CC-80F255B628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АКТУАЛЬНОСТЬ ТЕМЫ ДИПЛОМНОГО ПРОЕКТА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1" y="2521058"/>
            <a:ext cx="8382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рост количества людей, живущих с сахарным диабетом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необходимость постоянного самонаблюдения заболевших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недостаточный уровень вовлеченности в процесс отслеживания состояния собственного здоровья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необходимость разработки программных средств, привлекающих заболевших детско-подросткового возраста к самонаблюдению и профилактике</a:t>
            </a:r>
            <a:r>
              <a:rPr lang="en-US" sz="2400" i="1" dirty="0">
                <a:latin typeface="ISOCPEUR" panose="020B0604020202020204" pitchFamily="34" charset="0"/>
              </a:rPr>
              <a:t>.</a:t>
            </a:r>
            <a:endParaRPr lang="ru-RU" sz="2400" i="1" dirty="0">
              <a:latin typeface="ISOCPEUR" panose="020B0604020202020204" pitchFamily="34" charset="0"/>
            </a:endParaRPr>
          </a:p>
        </p:txBody>
      </p:sp>
      <p:pic>
        <p:nvPicPr>
          <p:cNvPr id="8" name="Picture 2" descr="C:\Users\nosense\Downloads\images.jpg">
            <a:extLst>
              <a:ext uri="{FF2B5EF4-FFF2-40B4-BE49-F238E27FC236}">
                <a16:creationId xmlns:a16="http://schemas.microsoft.com/office/drawing/2014/main" id="{C2A38256-2F0E-A44A-B700-507F45C702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04053B4-E442-4D40-8266-42A736600A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521058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i="1" dirty="0">
                <a:latin typeface="ISOCPEUR" panose="020B0604020202020204" pitchFamily="34" charset="0"/>
              </a:rPr>
              <a:t>Разработка </a:t>
            </a:r>
            <a:r>
              <a:rPr lang="ru-RU" sz="2400" i="1" dirty="0">
                <a:latin typeface="ISOCPEUR" panose="020B0604020202020204" pitchFamily="34" charset="0"/>
                <a:cs typeface="Times New Roman" panose="02020603050405020304" pitchFamily="18" charset="0"/>
              </a:rPr>
              <a:t>программного средства под операционную систему </a:t>
            </a:r>
            <a:r>
              <a:rPr lang="en-US" sz="2400" i="1" dirty="0">
                <a:latin typeface="ISOCPEUR" panose="020B0604020202020204" pitchFamily="34" charset="0"/>
                <a:cs typeface="Times New Roman" panose="02020603050405020304" pitchFamily="18" charset="0"/>
              </a:rPr>
              <a:t>Android </a:t>
            </a:r>
            <a:r>
              <a:rPr lang="ru-RU" sz="2400" i="1" dirty="0">
                <a:latin typeface="ISOCPEUR" panose="020B0604020202020204" pitchFamily="34" charset="0"/>
                <a:cs typeface="Times New Roman" panose="02020603050405020304" pitchFamily="18" charset="0"/>
              </a:rPr>
              <a:t>для отслеживания данных о состоянии больных сахарным диабетом людей</a:t>
            </a:r>
            <a:r>
              <a:rPr lang="ru-RU" sz="2400" i="1" dirty="0">
                <a:latin typeface="ISOCPEUR" panose="020B0604020202020204" pitchFamily="34" charset="0"/>
              </a:rPr>
              <a:t> </a:t>
            </a:r>
          </a:p>
        </p:txBody>
      </p:sp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9B6F42F3-A135-BA4E-ACFB-6FC21060A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B9CC9DB-AD18-5941-9E5C-BD93EB2679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75A782E-AC6C-F441-8DDD-19134D31F21D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ЦЕЛЬ ДИПЛОМНОГО ПРОЕКТА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nosense\Downloads\images.jpg">
            <a:extLst>
              <a:ext uri="{FF2B5EF4-FFF2-40B4-BE49-F238E27FC236}">
                <a16:creationId xmlns:a16="http://schemas.microsoft.com/office/drawing/2014/main" id="{1115AD45-4942-FD4C-9B1E-07643BD854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726E72-31C6-B344-B776-1BA77B848E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07C602-13B2-7744-BCA4-333950BDEA87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ЗАДАЧИ ДИПЛОМНОГО ПРОЕКТА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0691F9-73D7-9443-98C1-4CCE66090E7B}"/>
              </a:ext>
            </a:extLst>
          </p:cNvPr>
          <p:cNvSpPr txBox="1"/>
          <p:nvPr/>
        </p:nvSpPr>
        <p:spPr>
          <a:xfrm>
            <a:off x="381001" y="2521058"/>
            <a:ext cx="8382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анализ рынка существующих программных средств для отслеживания данных о состоянии здоровья диабетиков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планирование принципа работы и функциональных возможностей программного средства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проектирование архитектуры, информационной модели и интерфейса программного средства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разработка программного средства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проведение исследования и технико-экономического обоснования и целесообразности разработки программного средства.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nosense\Downloads\images.jpg">
            <a:extLst>
              <a:ext uri="{FF2B5EF4-FFF2-40B4-BE49-F238E27FC236}">
                <a16:creationId xmlns:a16="http://schemas.microsoft.com/office/drawing/2014/main" id="{010A9DB0-C895-5849-A6E6-024652AC0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CB6AFBA-B3DB-6542-AA06-184C649E373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9382B3C-7A38-354B-A27A-93B6E5009EE7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АНАЛИЗ СУЩЕСТВУЮЩИХ ПРОГРАММНЫХ СРЕДСТВ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СХОЖЕЙ ТЕМАТИКИ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5C18B95D-1199-C24E-8186-4552FC8F97E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06676" y="2009495"/>
            <a:ext cx="81435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BY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9BC5D46-68BA-9D47-939D-7DB5FA12F8B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724" y="2523597"/>
            <a:ext cx="2514600" cy="41848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0CB010-76CD-2D43-83C9-821AD439F8EF}"/>
              </a:ext>
            </a:extLst>
          </p:cNvPr>
          <p:cNvSpPr txBox="1"/>
          <p:nvPr/>
        </p:nvSpPr>
        <p:spPr>
          <a:xfrm>
            <a:off x="381001" y="2521058"/>
            <a:ext cx="60350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программные средства имеют богатый функционал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программные средства недостаточно интерактивны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программные средства совершенно не приспособлены для пользователей детско-подросткового возраста.</a:t>
            </a:r>
            <a:endParaRPr lang="en-US" sz="2400" i="1" dirty="0">
              <a:latin typeface="ISOCPEUR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A1A9C44D-B363-5B43-9DAA-5D0BE835B3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FA48C1-1158-E04D-80CC-8B7C823529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15C17E-8127-F54B-9431-A2C8926E8CAF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АНАЛИЗ ИСХОДНЫХ ДАННЫХ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00BEFF-999D-CC42-9A1B-B7776468D25E}"/>
              </a:ext>
            </a:extLst>
          </p:cNvPr>
          <p:cNvSpPr txBox="1"/>
          <p:nvPr/>
        </p:nvSpPr>
        <p:spPr>
          <a:xfrm>
            <a:off x="381001" y="2521058"/>
            <a:ext cx="8382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i="1" dirty="0">
                <a:latin typeface="ISOCPEUR" panose="020B0604020202020204" pitchFamily="34" charset="0"/>
              </a:rPr>
              <a:t>Программное средство должно обеспечивать выполнение следующих функций: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возможность создания учетной записи пользователя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сбор статистических данных о состоянии здоровья пользователя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выставление напоминаний о принятии лекарственных средств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отображение статистической информации в виде графиков и таблиц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наличие игровой логики и игрового персонажа чат-бота.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ВЫБОР ЯЗЫКА ПРОГРАММИРОВАНИЯ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И СРЕДСТВ РАЗРАБОТКИ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1431C4-0A5F-9C43-86D2-F9644F7AF9AB}"/>
              </a:ext>
            </a:extLst>
          </p:cNvPr>
          <p:cNvSpPr txBox="1"/>
          <p:nvPr/>
        </p:nvSpPr>
        <p:spPr>
          <a:xfrm>
            <a:off x="381001" y="2521058"/>
            <a:ext cx="838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BY" sz="2400" i="1" dirty="0">
                <a:latin typeface="ISOCPEUR" panose="020B0604020202020204" pitchFamily="34" charset="0"/>
              </a:rPr>
              <a:t>Язык программирования: </a:t>
            </a:r>
            <a:r>
              <a:rPr lang="en-US" sz="2400" b="1" i="1" dirty="0">
                <a:latin typeface="ISOCPEUR" panose="020B0604020202020204" pitchFamily="34" charset="0"/>
              </a:rPr>
              <a:t>JavaScript</a:t>
            </a:r>
            <a:r>
              <a:rPr lang="en-US" sz="2400" i="1" dirty="0">
                <a:latin typeface="ISOCPEUR" panose="020B0604020202020204" pitchFamily="34" charset="0"/>
              </a:rPr>
              <a:t>.</a:t>
            </a:r>
          </a:p>
          <a:p>
            <a:r>
              <a:rPr lang="ru-RU" sz="2400" i="1" dirty="0">
                <a:latin typeface="ISOCPEUR" panose="020B0604020202020204" pitchFamily="34" charset="0"/>
              </a:rPr>
              <a:t>Фреймворки: </a:t>
            </a:r>
            <a:r>
              <a:rPr lang="en-US" sz="2400" b="1" i="1" dirty="0">
                <a:latin typeface="ISOCPEUR" panose="020B0604020202020204" pitchFamily="34" charset="0"/>
              </a:rPr>
              <a:t>React Native</a:t>
            </a:r>
            <a:r>
              <a:rPr lang="ru-RU" sz="2400" b="1" i="1" dirty="0">
                <a:latin typeface="ISOCPEUR" panose="020B0604020202020204" pitchFamily="34" charset="0"/>
              </a:rPr>
              <a:t>, </a:t>
            </a:r>
            <a:r>
              <a:rPr lang="en-US" sz="2400" b="1" i="1" dirty="0">
                <a:latin typeface="ISOCPEUR" panose="020B0604020202020204" pitchFamily="34" charset="0"/>
              </a:rPr>
              <a:t>NodeJS.</a:t>
            </a:r>
            <a:endParaRPr lang="ru-RU" sz="2400" i="1" dirty="0">
              <a:latin typeface="ISOCPEUR" panose="020B0604020202020204" pitchFamily="34" charset="0"/>
            </a:endParaRPr>
          </a:p>
          <a:p>
            <a:endParaRPr lang="ru-RU" sz="2400" i="1" dirty="0">
              <a:latin typeface="ISOCPEUR" panose="020B0604020202020204" pitchFamily="34" charset="0"/>
            </a:endParaRPr>
          </a:p>
          <a:p>
            <a:r>
              <a:rPr lang="ru-RU" sz="2400" i="1" dirty="0">
                <a:latin typeface="ISOCPEUR" panose="020B0604020202020204" pitchFamily="34" charset="0"/>
              </a:rPr>
              <a:t>Сделана ставка на кроссплатформенность, что позволит в будущем без особых усилий реализовать версию программного средства под операционную систему </a:t>
            </a:r>
            <a:r>
              <a:rPr lang="en-US" sz="2400" i="1" dirty="0">
                <a:latin typeface="ISOCPEUR" panose="020B0604020202020204" pitchFamily="34" charset="0"/>
              </a:rPr>
              <a:t>iOS.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ВЫБОР ЯЗЫКА ПРОГРАММИРОВАНИЯ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И СРЕДСТВ РАЗРАБОТКИ</a:t>
            </a:r>
          </a:p>
        </p:txBody>
      </p:sp>
      <p:pic>
        <p:nvPicPr>
          <p:cNvPr id="10" name="Изображение1">
            <a:extLst>
              <a:ext uri="{FF2B5EF4-FFF2-40B4-BE49-F238E27FC236}">
                <a16:creationId xmlns:a16="http://schemas.microsoft.com/office/drawing/2014/main" id="{6582DD86-8FAA-AC42-A983-8E59C0D61E7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4" t="24467" r="512" b="13619"/>
          <a:stretch/>
        </p:blipFill>
        <p:spPr bwMode="auto">
          <a:xfrm>
            <a:off x="6724" y="3352800"/>
            <a:ext cx="9130552" cy="3200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C93E011-C4C2-174F-90A0-38C4C3F5FA36}"/>
              </a:ext>
            </a:extLst>
          </p:cNvPr>
          <p:cNvSpPr txBox="1"/>
          <p:nvPr/>
        </p:nvSpPr>
        <p:spPr>
          <a:xfrm>
            <a:off x="1630675" y="266700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i="1" dirty="0">
                <a:latin typeface="ISOCPEUR" panose="020B0604020202020204" pitchFamily="34" charset="0"/>
              </a:rPr>
              <a:t>Динамика популярности </a:t>
            </a:r>
            <a:r>
              <a:rPr lang="en-US" sz="2400" b="1" i="1" dirty="0">
                <a:latin typeface="ISOCPEUR" panose="020B0604020202020204" pitchFamily="34" charset="0"/>
              </a:rPr>
              <a:t>React Native</a:t>
            </a:r>
            <a:r>
              <a:rPr lang="ru-RU" sz="2400" i="1" dirty="0">
                <a:latin typeface="ISOCPEUR" panose="020B0604020202020204" pitchFamily="34" charset="0"/>
              </a:rPr>
              <a:t> (красный) и </a:t>
            </a:r>
            <a:r>
              <a:rPr lang="en-US" sz="2400" b="1" i="1" dirty="0">
                <a:latin typeface="ISOCPEUR" panose="020B0604020202020204" pitchFamily="34" charset="0"/>
              </a:rPr>
              <a:t>Flutter</a:t>
            </a:r>
            <a:r>
              <a:rPr lang="ru-RU" sz="2400" i="1" dirty="0">
                <a:latin typeface="ISOCPEUR" panose="020B0604020202020204" pitchFamily="34" charset="0"/>
              </a:rPr>
              <a:t> (синий)</a:t>
            </a:r>
            <a:endParaRPr lang="en-US" sz="2400" i="1" dirty="0">
              <a:latin typeface="ISOCPEUR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6481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АРХИТЕКТУРА ПРОГРАММНОГО СРЕДСТВА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EAEC912-74C2-B041-87D6-AF364A6C1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09800"/>
            <a:ext cx="9144000" cy="419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466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498</TotalTime>
  <Words>448</Words>
  <Application>Microsoft Macintosh PowerPoint</Application>
  <PresentationFormat>Экран (4:3)</PresentationFormat>
  <Paragraphs>57</Paragraphs>
  <Slides>14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Системный шрифт</vt:lpstr>
      <vt:lpstr>Arial</vt:lpstr>
      <vt:lpstr>Calibri</vt:lpstr>
      <vt:lpstr>Calibri Light</vt:lpstr>
      <vt:lpstr>ISOCPEUR</vt:lpstr>
      <vt:lpstr>Тема Office</vt:lpstr>
      <vt:lpstr>Программное средство под операционную систему Android для отслеживания данных о состоянии здоровья больных сахарным диабетом людей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Устройство управления на основе микроконтроллера PIC16F777</dc:title>
  <dc:creator>nosense</dc:creator>
  <cp:lastModifiedBy>Microsoft Office User</cp:lastModifiedBy>
  <cp:revision>51</cp:revision>
  <dcterms:created xsi:type="dcterms:W3CDTF">2013-06-02T21:49:49Z</dcterms:created>
  <dcterms:modified xsi:type="dcterms:W3CDTF">2020-06-03T20:34:46Z</dcterms:modified>
</cp:coreProperties>
</file>

<file path=docProps/thumbnail.jpeg>
</file>